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9" r:id="rId2"/>
    <p:sldId id="260" r:id="rId3"/>
    <p:sldId id="264" r:id="rId4"/>
    <p:sldId id="263" r:id="rId5"/>
    <p:sldId id="262" r:id="rId6"/>
    <p:sldId id="261" r:id="rId7"/>
    <p:sldId id="265" r:id="rId8"/>
    <p:sldId id="268" r:id="rId9"/>
    <p:sldId id="267" r:id="rId10"/>
    <p:sldId id="281" r:id="rId11"/>
    <p:sldId id="282" r:id="rId12"/>
    <p:sldId id="283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5" r:id="rId25"/>
    <p:sldId id="284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3" autoAdjust="0"/>
    <p:restoredTop sz="86754" autoAdjust="0"/>
  </p:normalViewPr>
  <p:slideViewPr>
    <p:cSldViewPr>
      <p:cViewPr varScale="1">
        <p:scale>
          <a:sx n="91" d="100"/>
          <a:sy n="91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76D8-42E7-437B-B6A9-9C266D15E874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0B4F4-724C-4AB1-A1BA-30CBA86C5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8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B4F4-724C-4AB1-A1BA-30CBA86C54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7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B4F4-724C-4AB1-A1BA-30CBA86C54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7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373215"/>
            <a:ext cx="8604448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19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ПОДГОТОВЛЕНО</a:t>
            </a:r>
            <a:r>
              <a:rPr lang="ru-RU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:</a:t>
            </a:r>
          </a:p>
          <a:p>
            <a:pPr lvl="0" algn="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ЗАВЕДУЮЩИЙ ОТДЕЛЕНИЕМ, ВРАЧ ПО ОБЩЕЙ ГИГИЕНЕ ОТДЕЛЕНИЯ ОТБОРА ПРОБ </a:t>
            </a:r>
          </a:p>
          <a:p>
            <a:pPr lvl="0" algn="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ФИЛОНОВА Н.Е.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638" y="40466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ТЕМА: </a:t>
            </a:r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Производственный контроль</a:t>
            </a:r>
          </a:p>
          <a:p>
            <a:pPr algn="r"/>
            <a:r>
              <a:rPr lang="ru-RU" sz="3200" dirty="0">
                <a:solidFill>
                  <a:srgbClr val="92D050"/>
                </a:solidFill>
                <a:latin typeface="Arial Black" pitchFamily="34" charset="0"/>
              </a:rPr>
              <a:t>н</a:t>
            </a:r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а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МЯСО</a:t>
            </a:r>
            <a:r>
              <a:rPr lang="ru-RU" sz="3200" dirty="0" err="1" smtClean="0">
                <a:solidFill>
                  <a:srgbClr val="92D050"/>
                </a:solidFill>
                <a:latin typeface="Arial Black" pitchFamily="34" charset="0"/>
              </a:rPr>
              <a:t>перерабатывающих</a:t>
            </a:r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</a:p>
          <a:p>
            <a:pPr algn="r"/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предприятиях 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1" y="1957297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55534"/>
            <a:ext cx="8064896" cy="1245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Производственный контроль осуществляет ФБУЗ «Центр гигиены и эпидемиологии в Алтайском крае» и ветеринарный </a:t>
            </a:r>
            <a:r>
              <a:rPr lang="ru-RU" sz="2000" b="1" dirty="0" smtClean="0">
                <a:solidFill>
                  <a:srgbClr val="FFFF00"/>
                </a:solidFill>
              </a:rPr>
              <a:t>- ветеринарная </a:t>
            </a:r>
            <a:r>
              <a:rPr lang="ru-RU" sz="2000" b="1" dirty="0">
                <a:solidFill>
                  <a:srgbClr val="FFFF00"/>
                </a:solidFill>
              </a:rPr>
              <a:t>служба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F0"/>
                </a:solidFill>
              </a:rPr>
              <a:t>Испытательный центр ФБУЗ </a:t>
            </a:r>
            <a:r>
              <a:rPr lang="ru-RU" sz="2000" b="1" dirty="0" smtClean="0">
                <a:solidFill>
                  <a:srgbClr val="FFFF00"/>
                </a:solidFill>
              </a:rPr>
              <a:t>контролирует </a:t>
            </a:r>
            <a:r>
              <a:rPr lang="ru-RU" sz="2000" b="1" dirty="0">
                <a:solidFill>
                  <a:srgbClr val="FFFF00"/>
                </a:solidFill>
              </a:rPr>
              <a:t>качество поставляемого сырья, проводит лабораторные испытания проб сырья </a:t>
            </a:r>
            <a:r>
              <a:rPr lang="ru-RU" sz="2000" b="1" dirty="0" smtClean="0">
                <a:solidFill>
                  <a:srgbClr val="FFFF00"/>
                </a:solidFill>
              </a:rPr>
              <a:t>и </a:t>
            </a:r>
            <a:r>
              <a:rPr lang="ru-RU" sz="2000" b="1" dirty="0">
                <a:solidFill>
                  <a:srgbClr val="FFFF00"/>
                </a:solidFill>
              </a:rPr>
              <a:t>выдачу </a:t>
            </a:r>
            <a:r>
              <a:rPr lang="ru-RU" sz="2000" b="1" dirty="0" smtClean="0">
                <a:solidFill>
                  <a:srgbClr val="FFFF00"/>
                </a:solidFill>
              </a:rPr>
              <a:t>протокола </a:t>
            </a:r>
            <a:r>
              <a:rPr lang="ru-RU" sz="2000" b="1" dirty="0">
                <a:solidFill>
                  <a:srgbClr val="FFFF00"/>
                </a:solidFill>
              </a:rPr>
              <a:t>о его соответствии нормативной документации и показателям безопасности.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575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5553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230" y="655589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</a:t>
            </a:r>
            <a:r>
              <a:rPr lang="ru-RU" sz="2000" b="1" dirty="0" smtClean="0">
                <a:solidFill>
                  <a:srgbClr val="00B0F0"/>
                </a:solidFill>
              </a:rPr>
              <a:t>При </a:t>
            </a:r>
            <a:r>
              <a:rPr lang="ru-RU" sz="2000" b="1" dirty="0">
                <a:solidFill>
                  <a:srgbClr val="00B0F0"/>
                </a:solidFill>
              </a:rPr>
              <a:t>осуществлении контроля </a:t>
            </a:r>
            <a:r>
              <a:rPr lang="ru-RU" sz="2000" b="1" dirty="0">
                <a:solidFill>
                  <a:srgbClr val="FFFF00"/>
                </a:solidFill>
              </a:rPr>
              <a:t>качества </a:t>
            </a:r>
            <a:r>
              <a:rPr lang="ru-RU" sz="2000" b="1" dirty="0">
                <a:solidFill>
                  <a:srgbClr val="00B0F0"/>
                </a:solidFill>
              </a:rPr>
              <a:t>готовой продукции </a:t>
            </a:r>
            <a:r>
              <a:rPr lang="ru-RU" sz="2000" b="1" dirty="0" smtClean="0">
                <a:solidFill>
                  <a:srgbClr val="FFFF00"/>
                </a:solidFill>
              </a:rPr>
              <a:t>лаборатория ФБУЗ </a:t>
            </a:r>
            <a:r>
              <a:rPr lang="ru-RU" sz="2000" b="1" dirty="0">
                <a:solidFill>
                  <a:srgbClr val="FFFF00"/>
                </a:solidFill>
              </a:rPr>
              <a:t>проводит: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i="1" dirty="0" smtClean="0">
                <a:solidFill>
                  <a:srgbClr val="00B0F0"/>
                </a:solidFill>
              </a:rPr>
              <a:t>органолептический </a:t>
            </a:r>
            <a:r>
              <a:rPr lang="ru-RU" sz="2000" b="1" i="1" dirty="0">
                <a:solidFill>
                  <a:srgbClr val="00B0F0"/>
                </a:solidFill>
              </a:rPr>
              <a:t>контроль </a:t>
            </a:r>
            <a:r>
              <a:rPr lang="ru-RU" sz="2000" b="1" dirty="0">
                <a:solidFill>
                  <a:srgbClr val="FFFF00"/>
                </a:solidFill>
              </a:rPr>
              <a:t>- это внешний вид продукции, состояние ее поверхности, цвет на разрезе, запах и аромат, вкус, консистенция;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i="1" dirty="0" smtClean="0">
                <a:solidFill>
                  <a:srgbClr val="00B0F0"/>
                </a:solidFill>
              </a:rPr>
              <a:t>сан.-химический контроль </a:t>
            </a:r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dirty="0">
                <a:solidFill>
                  <a:srgbClr val="FFFF00"/>
                </a:solidFill>
              </a:rPr>
              <a:t>количество влаги, жира, белка, соли, нитрита натрия, перекисного числа, золы;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i="1" dirty="0" smtClean="0">
                <a:solidFill>
                  <a:srgbClr val="00B0F0"/>
                </a:solidFill>
              </a:rPr>
              <a:t>токсикологический </a:t>
            </a:r>
            <a:r>
              <a:rPr lang="ru-RU" sz="2000" b="1" i="1" dirty="0">
                <a:solidFill>
                  <a:srgbClr val="00B0F0"/>
                </a:solidFill>
              </a:rPr>
              <a:t>контроль</a:t>
            </a:r>
            <a:r>
              <a:rPr lang="ru-RU" sz="2000" b="1" dirty="0">
                <a:solidFill>
                  <a:srgbClr val="FFFF00"/>
                </a:solidFill>
              </a:rPr>
              <a:t>: наличие свинца, кадмия, ртути, мышьяка, </a:t>
            </a:r>
            <a:r>
              <a:rPr lang="ru-RU" sz="2000" b="1" dirty="0" err="1">
                <a:solidFill>
                  <a:srgbClr val="FFFF00"/>
                </a:solidFill>
              </a:rPr>
              <a:t>нитрозаминов</a:t>
            </a:r>
            <a:r>
              <a:rPr lang="ru-RU" sz="2000" b="1" dirty="0">
                <a:solidFill>
                  <a:srgbClr val="FFFF00"/>
                </a:solidFill>
              </a:rPr>
              <a:t>, пестицидов, антибиотиков, радионуклидов;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i="1" dirty="0" smtClean="0">
                <a:solidFill>
                  <a:srgbClr val="00B0F0"/>
                </a:solidFill>
              </a:rPr>
              <a:t>бактериологический </a:t>
            </a:r>
            <a:r>
              <a:rPr lang="ru-RU" sz="2000" b="1" i="1" dirty="0">
                <a:solidFill>
                  <a:srgbClr val="00B0F0"/>
                </a:solidFill>
              </a:rPr>
              <a:t>контроль</a:t>
            </a:r>
            <a:r>
              <a:rPr lang="ru-RU" sz="2000" b="1" dirty="0">
                <a:solidFill>
                  <a:srgbClr val="FFFF00"/>
                </a:solidFill>
              </a:rPr>
              <a:t>: общее микробное число, наличие бактерий группы кишечной палочки, стафилококк, </a:t>
            </a:r>
            <a:r>
              <a:rPr lang="ru-RU" sz="2000" b="1" dirty="0" err="1">
                <a:solidFill>
                  <a:srgbClr val="FFFF00"/>
                </a:solidFill>
              </a:rPr>
              <a:t>сульфитредуцирующие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клостридии</a:t>
            </a:r>
            <a:r>
              <a:rPr lang="ru-RU" sz="2000" b="1" dirty="0">
                <a:solidFill>
                  <a:srgbClr val="FFFF00"/>
                </a:solidFill>
              </a:rPr>
              <a:t>, сальмонеллы, листерии, дрожжи и плесени.</a:t>
            </a:r>
          </a:p>
        </p:txBody>
      </p:sp>
    </p:spTree>
    <p:extLst>
      <p:ext uri="{BB962C8B-B14F-4D97-AF65-F5344CB8AC3E}">
        <p14:creationId xmlns:p14="http://schemas.microsoft.com/office/powerpoint/2010/main" val="3641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5522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   Перечень </a:t>
            </a:r>
            <a:r>
              <a:rPr lang="ru-RU" b="1" dirty="0">
                <a:solidFill>
                  <a:srgbClr val="FFFF00"/>
                </a:solidFill>
              </a:rPr>
              <a:t>учитываемых факторов представляющих потенциальную опасность для человека, в отношении которых проводятся лабораторные исследования и испытания: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70" y="1378552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Микробиологические опасности</a:t>
            </a:r>
            <a:r>
              <a:rPr lang="ru-RU" b="1" dirty="0" smtClean="0">
                <a:solidFill>
                  <a:srgbClr val="00B0F0"/>
                </a:solidFill>
              </a:rPr>
              <a:t>: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ru-RU" sz="1700" b="1" dirty="0" err="1" smtClean="0">
                <a:solidFill>
                  <a:srgbClr val="FFFF00"/>
                </a:solidFill>
              </a:rPr>
              <a:t>КМАФАнМ</a:t>
            </a:r>
            <a:r>
              <a:rPr lang="ru-RU" sz="17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>
                <a:solidFill>
                  <a:srgbClr val="FFFF00"/>
                </a:solidFill>
              </a:rPr>
              <a:t>(количество </a:t>
            </a:r>
            <a:r>
              <a:rPr lang="ru-RU" sz="1400" b="1" dirty="0" err="1">
                <a:solidFill>
                  <a:srgbClr val="FFFF00"/>
                </a:solidFill>
              </a:rPr>
              <a:t>мезофильных</a:t>
            </a:r>
            <a:r>
              <a:rPr lang="ru-RU" sz="1400" b="1" dirty="0">
                <a:solidFill>
                  <a:srgbClr val="FFFF00"/>
                </a:solidFill>
              </a:rPr>
              <a:t> – аэробных, факультативно – анаэробных микроорганизмов);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БГКП </a:t>
            </a:r>
            <a:r>
              <a:rPr lang="ru-RU" sz="1400" b="1" dirty="0">
                <a:solidFill>
                  <a:srgbClr val="FFFF00"/>
                </a:solidFill>
              </a:rPr>
              <a:t>(бактерии группы кишечной палочки);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en-US" sz="1700" b="1" dirty="0" smtClean="0">
                <a:solidFill>
                  <a:srgbClr val="FFFF00"/>
                </a:solidFill>
              </a:rPr>
              <a:t>E</a:t>
            </a:r>
            <a:r>
              <a:rPr lang="en-US" sz="1700" b="1" dirty="0">
                <a:solidFill>
                  <a:srgbClr val="FFFF00"/>
                </a:solidFill>
              </a:rPr>
              <a:t>. coli (</a:t>
            </a:r>
            <a:r>
              <a:rPr lang="ru-RU" sz="1700" b="1" dirty="0">
                <a:solidFill>
                  <a:srgbClr val="FFFF00"/>
                </a:solidFill>
              </a:rPr>
              <a:t>кишечная палочка);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Бактерии </a:t>
            </a:r>
            <a:r>
              <a:rPr lang="ru-RU" sz="1700" b="1" dirty="0">
                <a:solidFill>
                  <a:srgbClr val="FFFF00"/>
                </a:solidFill>
              </a:rPr>
              <a:t>рода </a:t>
            </a:r>
            <a:r>
              <a:rPr lang="en-US" sz="1700" b="1" dirty="0">
                <a:solidFill>
                  <a:srgbClr val="FFFF00"/>
                </a:solidFill>
              </a:rPr>
              <a:t>Proteus vulgaris (</a:t>
            </a:r>
            <a:r>
              <a:rPr lang="ru-RU" sz="1700" b="1" dirty="0">
                <a:solidFill>
                  <a:srgbClr val="FFFF00"/>
                </a:solidFill>
              </a:rPr>
              <a:t>Протей);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ru-RU" sz="1700" b="1" dirty="0" err="1" smtClean="0">
                <a:solidFill>
                  <a:srgbClr val="FFFF00"/>
                </a:solidFill>
              </a:rPr>
              <a:t>Сульфитредуцирующие</a:t>
            </a:r>
            <a:r>
              <a:rPr lang="ru-RU" sz="1700" b="1" dirty="0" smtClean="0">
                <a:solidFill>
                  <a:srgbClr val="FFFF00"/>
                </a:solidFill>
              </a:rPr>
              <a:t> </a:t>
            </a:r>
            <a:r>
              <a:rPr lang="ru-RU" sz="1700" b="1" dirty="0" err="1">
                <a:solidFill>
                  <a:srgbClr val="FFFF00"/>
                </a:solidFill>
              </a:rPr>
              <a:t>клостридии</a:t>
            </a:r>
            <a:r>
              <a:rPr lang="ru-RU" sz="1700" b="1" dirty="0">
                <a:solidFill>
                  <a:srgbClr val="FFFF00"/>
                </a:solidFill>
              </a:rPr>
              <a:t>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Сальмонеллы</a:t>
            </a:r>
            <a:r>
              <a:rPr lang="ru-RU" sz="1700" b="1" dirty="0">
                <a:solidFill>
                  <a:srgbClr val="FFFF00"/>
                </a:solidFill>
              </a:rPr>
              <a:t>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en-US" sz="1700" b="1" dirty="0" smtClean="0">
                <a:solidFill>
                  <a:srgbClr val="FFFF00"/>
                </a:solidFill>
              </a:rPr>
              <a:t>Listeria </a:t>
            </a:r>
            <a:r>
              <a:rPr lang="en-US" sz="1700" b="1" dirty="0" err="1">
                <a:solidFill>
                  <a:srgbClr val="FFFF00"/>
                </a:solidFill>
              </a:rPr>
              <a:t>monocytogenes</a:t>
            </a:r>
            <a:r>
              <a:rPr lang="en-US" sz="1700" b="1" dirty="0">
                <a:solidFill>
                  <a:srgbClr val="FFFF00"/>
                </a:solidFill>
              </a:rPr>
              <a:t> (</a:t>
            </a:r>
            <a:r>
              <a:rPr lang="ru-RU" sz="1700" b="1" dirty="0" smtClean="0">
                <a:solidFill>
                  <a:srgbClr val="FFFF00"/>
                </a:solidFill>
              </a:rPr>
              <a:t>листерия);</a:t>
            </a:r>
            <a:endParaRPr lang="ru-RU" sz="1700" b="1" dirty="0">
              <a:solidFill>
                <a:srgbClr val="FFFF00"/>
              </a:solidFill>
            </a:endParaRP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en-US" sz="1700" b="1" dirty="0" err="1" smtClean="0">
                <a:solidFill>
                  <a:srgbClr val="FFFF00"/>
                </a:solidFill>
              </a:rPr>
              <a:t>S.aureus</a:t>
            </a:r>
            <a:r>
              <a:rPr lang="en-US" sz="1700" b="1" dirty="0" smtClean="0">
                <a:solidFill>
                  <a:srgbClr val="FFFF00"/>
                </a:solidFill>
              </a:rPr>
              <a:t> </a:t>
            </a:r>
            <a:r>
              <a:rPr lang="en-US" sz="1700" b="1" dirty="0">
                <a:solidFill>
                  <a:srgbClr val="FFFF00"/>
                </a:solidFill>
              </a:rPr>
              <a:t>(</a:t>
            </a:r>
            <a:r>
              <a:rPr lang="ru-RU" sz="1700" b="1" dirty="0">
                <a:solidFill>
                  <a:srgbClr val="FFFF00"/>
                </a:solidFill>
              </a:rPr>
              <a:t>золотистый стафилококк);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Споры </a:t>
            </a:r>
            <a:r>
              <a:rPr lang="ru-RU" sz="1700" b="1" dirty="0" err="1">
                <a:solidFill>
                  <a:srgbClr val="FFFF00"/>
                </a:solidFill>
              </a:rPr>
              <a:t>мезофильных</a:t>
            </a:r>
            <a:r>
              <a:rPr lang="ru-RU" sz="1700" b="1" dirty="0">
                <a:solidFill>
                  <a:srgbClr val="FFFF00"/>
                </a:solidFill>
              </a:rPr>
              <a:t> анаэробов;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Дрожжи </a:t>
            </a:r>
            <a:r>
              <a:rPr lang="ru-RU" sz="1700" b="1" dirty="0">
                <a:solidFill>
                  <a:srgbClr val="FFFF00"/>
                </a:solidFill>
              </a:rPr>
              <a:t>и плесени, дрожжеподобные грибы;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Термофильные </a:t>
            </a:r>
            <a:r>
              <a:rPr lang="ru-RU" sz="1700" b="1" dirty="0">
                <a:solidFill>
                  <a:srgbClr val="FFFF00"/>
                </a:solidFill>
              </a:rPr>
              <a:t>аэробы;</a:t>
            </a:r>
          </a:p>
          <a:p>
            <a:r>
              <a:rPr lang="ru-RU" sz="1700" b="1" dirty="0" smtClean="0">
                <a:solidFill>
                  <a:srgbClr val="FFFF00"/>
                </a:solidFill>
              </a:rPr>
              <a:t>- </a:t>
            </a:r>
            <a:r>
              <a:rPr lang="ru-RU" sz="1700" b="1" dirty="0">
                <a:solidFill>
                  <a:srgbClr val="FFFF00"/>
                </a:solidFill>
              </a:rPr>
              <a:t>Споры термофильных анаэробов.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99280"/>
            <a:ext cx="4392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Химические опасности: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Токсичные </a:t>
            </a:r>
            <a:r>
              <a:rPr lang="ru-RU" b="1" dirty="0">
                <a:solidFill>
                  <a:srgbClr val="FFFF00"/>
                </a:solidFill>
              </a:rPr>
              <a:t>элементы </a:t>
            </a:r>
            <a:r>
              <a:rPr lang="ru-RU" sz="1600" b="1" dirty="0">
                <a:solidFill>
                  <a:srgbClr val="FFFF00"/>
                </a:solidFill>
              </a:rPr>
              <a:t>(свинец, кадмий, мышьяк, ртуть, железо, олово</a:t>
            </a:r>
            <a:r>
              <a:rPr lang="ru-RU" sz="1600" b="1" dirty="0" smtClean="0">
                <a:solidFill>
                  <a:srgbClr val="FFFF00"/>
                </a:solidFill>
              </a:rPr>
              <a:t>);</a:t>
            </a:r>
            <a:endParaRPr lang="ru-RU" sz="1600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N </a:t>
            </a:r>
            <a:r>
              <a:rPr lang="ru-RU" b="1" dirty="0">
                <a:solidFill>
                  <a:srgbClr val="FFFF00"/>
                </a:solidFill>
              </a:rPr>
              <a:t>– </a:t>
            </a:r>
            <a:r>
              <a:rPr lang="ru-RU" b="1" dirty="0" err="1">
                <a:solidFill>
                  <a:srgbClr val="FFFF00"/>
                </a:solidFill>
              </a:rPr>
              <a:t>нитрозамины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</a:t>
            </a:r>
            <a:r>
              <a:rPr lang="ru-RU" b="1" dirty="0" err="1" smtClean="0">
                <a:solidFill>
                  <a:srgbClr val="FFFF00"/>
                </a:solidFill>
              </a:rPr>
              <a:t>Бенз</a:t>
            </a:r>
            <a:r>
              <a:rPr lang="ru-RU" b="1" dirty="0" smtClean="0">
                <a:solidFill>
                  <a:srgbClr val="FFFF00"/>
                </a:solidFill>
              </a:rPr>
              <a:t>(а)</a:t>
            </a:r>
            <a:r>
              <a:rPr lang="ru-RU" b="1" dirty="0" err="1" smtClean="0">
                <a:solidFill>
                  <a:srgbClr val="FFFF00"/>
                </a:solidFill>
              </a:rPr>
              <a:t>пирен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Антибиотики;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Пестициды </a:t>
            </a:r>
            <a:r>
              <a:rPr lang="ru-RU" sz="1400" b="1" dirty="0">
                <a:solidFill>
                  <a:srgbClr val="FFFF00"/>
                </a:solidFill>
              </a:rPr>
              <a:t>(</a:t>
            </a:r>
            <a:r>
              <a:rPr lang="ru-RU" sz="1400" b="1" dirty="0" err="1">
                <a:solidFill>
                  <a:srgbClr val="FFFF00"/>
                </a:solidFill>
              </a:rPr>
              <a:t>гесахлорциклогексан</a:t>
            </a:r>
            <a:r>
              <a:rPr lang="ru-RU" sz="1400" b="1" dirty="0">
                <a:solidFill>
                  <a:srgbClr val="FFFF00"/>
                </a:solidFill>
              </a:rPr>
              <a:t>, </a:t>
            </a:r>
            <a:r>
              <a:rPr lang="ru-RU" sz="1400" b="1" dirty="0" smtClean="0">
                <a:solidFill>
                  <a:srgbClr val="FFFF00"/>
                </a:solidFill>
              </a:rPr>
              <a:t>ДДТ);</a:t>
            </a:r>
            <a:endParaRPr lang="ru-RU" sz="1400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Радионуклиды </a:t>
            </a:r>
            <a:r>
              <a:rPr lang="ru-RU" sz="1400" b="1" dirty="0">
                <a:solidFill>
                  <a:srgbClr val="FFFF00"/>
                </a:solidFill>
              </a:rPr>
              <a:t>(</a:t>
            </a:r>
            <a:r>
              <a:rPr lang="ru-RU" sz="1400" b="1" dirty="0" smtClean="0">
                <a:solidFill>
                  <a:srgbClr val="FFFF00"/>
                </a:solidFill>
              </a:rPr>
              <a:t>цезий-137,стронций-90);</a:t>
            </a:r>
            <a:endParaRPr lang="ru-RU" sz="1400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</a:t>
            </a:r>
            <a:r>
              <a:rPr lang="ru-RU" b="1" dirty="0" err="1" smtClean="0">
                <a:solidFill>
                  <a:srgbClr val="FFFF00"/>
                </a:solidFill>
              </a:rPr>
              <a:t>Микотоксины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Перекисное </a:t>
            </a:r>
            <a:r>
              <a:rPr lang="ru-RU" b="1" dirty="0">
                <a:solidFill>
                  <a:srgbClr val="FFFF00"/>
                </a:solidFill>
              </a:rPr>
              <a:t>число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Кислотное </a:t>
            </a:r>
            <a:r>
              <a:rPr lang="ru-RU" b="1" dirty="0">
                <a:solidFill>
                  <a:srgbClr val="FFFF00"/>
                </a:solidFill>
              </a:rPr>
              <a:t>число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Фосфаты;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Нитрит </a:t>
            </a:r>
            <a:r>
              <a:rPr lang="ru-RU" b="1" dirty="0">
                <a:solidFill>
                  <a:srgbClr val="FFFF00"/>
                </a:solidFill>
              </a:rPr>
              <a:t>натрия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Нитрат </a:t>
            </a:r>
            <a:r>
              <a:rPr lang="ru-RU" b="1" dirty="0">
                <a:solidFill>
                  <a:srgbClr val="FFFF00"/>
                </a:solidFill>
              </a:rPr>
              <a:t>натрия.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11831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   Кроме </a:t>
            </a:r>
            <a:r>
              <a:rPr lang="ru-RU" b="1" dirty="0">
                <a:solidFill>
                  <a:srgbClr val="FFFF00"/>
                </a:solidFill>
              </a:rPr>
              <a:t>этого лаборатория ФБУЗ осуществляет контроль качества </a:t>
            </a:r>
            <a:r>
              <a:rPr lang="ru-RU" b="1" dirty="0">
                <a:solidFill>
                  <a:srgbClr val="00B0F0"/>
                </a:solidFill>
              </a:rPr>
              <a:t>питьевой воды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92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F0"/>
                </a:solidFill>
              </a:rPr>
              <a:t>2-й Раздел </a:t>
            </a:r>
            <a:r>
              <a:rPr lang="ru-RU" sz="2000" b="1" dirty="0">
                <a:solidFill>
                  <a:srgbClr val="00B0F0"/>
                </a:solidFill>
              </a:rPr>
              <a:t>ППК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содержит информацию о должности </a:t>
            </a:r>
            <a:r>
              <a:rPr lang="ru-RU" sz="2000" b="1" dirty="0">
                <a:solidFill>
                  <a:srgbClr val="FFFF00"/>
                </a:solidFill>
              </a:rPr>
              <a:t>и ФИО специалиста ответственного за организацию производственного контроля на предприятии.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Раздел № 3 </a:t>
            </a:r>
            <a:r>
              <a:rPr lang="ru-RU" sz="2000" b="1" dirty="0">
                <a:solidFill>
                  <a:srgbClr val="FFFF00"/>
                </a:solidFill>
              </a:rPr>
              <a:t>это сердцевина Программы производственного контроля производства и условий труда.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" y="2408694"/>
            <a:ext cx="9307513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" y="392089"/>
            <a:ext cx="911904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0" y="644525"/>
            <a:ext cx="897503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08268"/>
              </p:ext>
            </p:extLst>
          </p:nvPr>
        </p:nvGraphicFramePr>
        <p:xfrm>
          <a:off x="179512" y="455534"/>
          <a:ext cx="8712968" cy="6285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132"/>
                <a:gridCol w="1204810"/>
                <a:gridCol w="1561993"/>
                <a:gridCol w="556769"/>
                <a:gridCol w="1255923"/>
                <a:gridCol w="1591810"/>
                <a:gridCol w="1095282"/>
                <a:gridCol w="935249"/>
              </a:tblGrid>
              <a:tr h="877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Сырье на паразитарную чистоту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 marR="182880" indent="-317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Финны, цистицерки, моллюски, трихинеллы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R="3937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Каждая тушка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СанПиН 3.2.1333-03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Ветеринарное  свидетельство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Ветеринарное  свидетельство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</a:tr>
              <a:tr h="2279200"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indent="6858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Продукты переработки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(готовая продукция)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Лабораторные исследования продуктов переработки: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органолептические показатели;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 контроль за наличием маркировки, наносимой в соответствии с требованиями законодательства Российской Федерации;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 наличие сопроводительной документации на  продукцию и правильность ее оформления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Каждая партия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Федеральный закон  от 02.01.2000г. № 29 «О качестве и безопасности пищевых продуктов»,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НТД на продукцию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 ТС 021/2011</a:t>
                      </a:r>
                    </a:p>
                    <a:p>
                      <a:pPr>
                        <a:lnSpc>
                          <a:spcPts val="137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1000">
                          <a:effectLst/>
                        </a:rPr>
                        <a:t>ТР ТС 034/2013.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Предприятие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Предприятие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</a:tr>
              <a:tr h="2207846"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</a:rPr>
                        <a:t>Условия труда</a:t>
                      </a:r>
                      <a:r>
                        <a:rPr lang="ru-RU" sz="1000">
                          <a:effectLst/>
                        </a:rPr>
                        <a:t> в производственных помещениях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 marL="125730" indent="-11620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</a:rPr>
                        <a:t>а) освещенность</a:t>
                      </a:r>
                      <a:endParaRPr lang="ru-RU" sz="1000">
                        <a:effectLst/>
                      </a:endParaRP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б) общий спектральный шум; вибрация</a:t>
                      </a:r>
                      <a:endParaRPr lang="ru-RU" sz="1000">
                        <a:effectLst/>
                      </a:endParaRP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125730" indent="-11620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в) микроклимат (влажность, скорость движения воздуха);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раз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раз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  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  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   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СанПиН 2.2.4.3359-16» «Санитарно-эпидемиологические требования к физическим факторам на рабочих местах».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ФБУЗ «ЦГиЭ в Алтайском крае»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ФБУЗ «ЦГиЭ в Алтайском крае»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59" marR="563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2" y="1700808"/>
            <a:ext cx="94330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0563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Раздел №</a:t>
            </a:r>
            <a:r>
              <a:rPr lang="ru-RU" sz="2000" b="1" dirty="0" smtClean="0">
                <a:solidFill>
                  <a:srgbClr val="00B0F0"/>
                </a:solidFill>
              </a:rPr>
              <a:t>4 ППК</a:t>
            </a:r>
            <a:r>
              <a:rPr lang="ru-RU" sz="2000" b="1" dirty="0" smtClean="0">
                <a:solidFill>
                  <a:srgbClr val="FFFF00"/>
                </a:solidFill>
              </a:rPr>
              <a:t>:  </a:t>
            </a:r>
            <a:r>
              <a:rPr lang="ru-RU" sz="2000" b="1" dirty="0">
                <a:solidFill>
                  <a:srgbClr val="FFFF00"/>
                </a:solidFill>
              </a:rPr>
              <a:t>Перечень химических веществ физических факторов, представляющих потенциальную опасность для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480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895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Раздел №</a:t>
            </a:r>
            <a:r>
              <a:rPr lang="ru-RU" sz="2000" b="1" dirty="0" smtClean="0">
                <a:solidFill>
                  <a:srgbClr val="00B0F0"/>
                </a:solidFill>
              </a:rPr>
              <a:t>5 ППК:  </a:t>
            </a:r>
            <a:r>
              <a:rPr lang="ru-RU" sz="2000" b="1" dirty="0">
                <a:solidFill>
                  <a:srgbClr val="FFFF00"/>
                </a:solidFill>
              </a:rPr>
              <a:t>Перечень должностных работников, подлежащих медосмотрам и гигиеническому обучению.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9644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36094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F0"/>
                </a:solidFill>
              </a:rPr>
              <a:t>Раздел № 5-а:</a:t>
            </a:r>
            <a:r>
              <a:rPr lang="ru-RU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Перечень работ и услуг, оказываемых населению: производство и реализация мясопродуктов по следующей НТД: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76607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ТУ *****-***-*******-** </a:t>
            </a:r>
            <a:r>
              <a:rPr lang="ru-RU" sz="2000" b="1" dirty="0">
                <a:solidFill>
                  <a:srgbClr val="FFFF00"/>
                </a:solidFill>
              </a:rPr>
              <a:t>«Полуфабрикаты мясные»,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FFFF00"/>
                </a:solidFill>
              </a:rPr>
              <a:t>ТУ *****-***-*******-** «Полуфабрикаты из мяса птицы</a:t>
            </a:r>
            <a:r>
              <a:rPr lang="ru-RU" sz="2000" b="1" dirty="0" smtClean="0">
                <a:solidFill>
                  <a:srgbClr val="FFFF00"/>
                </a:solidFill>
              </a:rPr>
              <a:t>»,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ТУ *****-***-*******-** «</a:t>
            </a:r>
            <a:r>
              <a:rPr lang="ru-RU" sz="2000" b="1" dirty="0">
                <a:solidFill>
                  <a:srgbClr val="FFFF00"/>
                </a:solidFill>
              </a:rPr>
              <a:t>Полуфабрикаты мясные в тесте замороженные».</a:t>
            </a:r>
          </a:p>
        </p:txBody>
      </p:sp>
    </p:spTree>
    <p:extLst>
      <p:ext uri="{BB962C8B-B14F-4D97-AF65-F5344CB8AC3E}">
        <p14:creationId xmlns:p14="http://schemas.microsoft.com/office/powerpoint/2010/main" val="4289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270" y="90872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Раздел </a:t>
            </a:r>
            <a:r>
              <a:rPr lang="ru-RU" sz="2000" b="1" dirty="0" smtClean="0">
                <a:solidFill>
                  <a:srgbClr val="00B0F0"/>
                </a:solidFill>
              </a:rPr>
              <a:t>№6 ППК:  </a:t>
            </a:r>
            <a:r>
              <a:rPr lang="ru-RU" sz="2000" b="1" dirty="0">
                <a:solidFill>
                  <a:srgbClr val="FFFF00"/>
                </a:solidFill>
              </a:rPr>
              <a:t>Перечень форм учета и отчетности по вопросам, связанным с осуществлением </a:t>
            </a:r>
            <a:r>
              <a:rPr lang="ru-RU" sz="2000" b="1" dirty="0" smtClean="0">
                <a:solidFill>
                  <a:srgbClr val="FFFF00"/>
                </a:solidFill>
              </a:rPr>
              <a:t>ПК: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511" y="1916832"/>
            <a:ext cx="8375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Протоколы: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микробиологического </a:t>
            </a:r>
            <a:r>
              <a:rPr lang="ru-RU" b="1" i="1" dirty="0">
                <a:solidFill>
                  <a:srgbClr val="FFFF00"/>
                </a:solidFill>
              </a:rPr>
              <a:t>исследования смывов;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санитарно-химического </a:t>
            </a:r>
            <a:r>
              <a:rPr lang="ru-RU" b="1" i="1" dirty="0">
                <a:solidFill>
                  <a:srgbClr val="FFFF00"/>
                </a:solidFill>
              </a:rPr>
              <a:t>и микробиологического исследования </a:t>
            </a:r>
            <a:r>
              <a:rPr lang="ru-RU" b="1" i="1" dirty="0" smtClean="0">
                <a:solidFill>
                  <a:srgbClr val="FFFF00"/>
                </a:solidFill>
              </a:rPr>
              <a:t>воды, продукции;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измерения </a:t>
            </a:r>
            <a:r>
              <a:rPr lang="ru-RU" b="1" i="1" dirty="0">
                <a:solidFill>
                  <a:srgbClr val="FFFF00"/>
                </a:solidFill>
              </a:rPr>
              <a:t>метеорологических </a:t>
            </a:r>
            <a:r>
              <a:rPr lang="ru-RU" b="1" i="1" dirty="0" smtClean="0">
                <a:solidFill>
                  <a:srgbClr val="FFFF00"/>
                </a:solidFill>
              </a:rPr>
              <a:t>факторов, освещенности, шума, напряженности </a:t>
            </a:r>
            <a:r>
              <a:rPr lang="ru-RU" b="1" i="1" dirty="0">
                <a:solidFill>
                  <a:srgbClr val="FFFF00"/>
                </a:solidFill>
              </a:rPr>
              <a:t>ЭМП;	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исследования воздуха производственных помещений на загазованность и </a:t>
            </a:r>
            <a:r>
              <a:rPr lang="ru-RU" b="1" i="1" dirty="0" smtClean="0">
                <a:solidFill>
                  <a:srgbClr val="FFFF00"/>
                </a:solidFill>
              </a:rPr>
              <a:t>запыленность;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- протоколы </a:t>
            </a:r>
            <a:r>
              <a:rPr lang="ru-RU" b="1" i="1" dirty="0">
                <a:solidFill>
                  <a:srgbClr val="FFFF00"/>
                </a:solidFill>
              </a:rPr>
              <a:t>по показателям безопасности сырья и готовой </a:t>
            </a:r>
            <a:r>
              <a:rPr lang="ru-RU" b="1" i="1" dirty="0" smtClean="0">
                <a:solidFill>
                  <a:srgbClr val="FFFF00"/>
                </a:solidFill>
              </a:rPr>
              <a:t>продукции;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2.</a:t>
            </a:r>
            <a:r>
              <a:rPr lang="ru-RU" b="1" dirty="0" smtClean="0">
                <a:solidFill>
                  <a:srgbClr val="FFFF00"/>
                </a:solidFill>
              </a:rPr>
              <a:t> Договор </a:t>
            </a:r>
            <a:r>
              <a:rPr lang="ru-RU" b="1" dirty="0">
                <a:solidFill>
                  <a:srgbClr val="FFFF00"/>
                </a:solidFill>
              </a:rPr>
              <a:t>на проведение дезинсекции и дератизации.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5261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5553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FF00"/>
                </a:solidFill>
              </a:rPr>
              <a:t>Одной из основных задач</a:t>
            </a:r>
            <a:r>
              <a:rPr lang="ru-RU" sz="2000" b="1" dirty="0">
                <a:solidFill>
                  <a:srgbClr val="FFFF00"/>
                </a:solidFill>
              </a:rPr>
              <a:t> для производителя в сфере питания является –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B0F0"/>
                </a:solidFill>
              </a:rPr>
              <a:t>ПОВЫШЕНИЕ </a:t>
            </a:r>
            <a:r>
              <a:rPr lang="ru-RU" sz="2000" b="1" u="sng" dirty="0">
                <a:solidFill>
                  <a:srgbClr val="00B0F0"/>
                </a:solidFill>
              </a:rPr>
              <a:t>КАЧЕСТВА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выпускаемой </a:t>
            </a:r>
            <a:r>
              <a:rPr lang="ru-RU" sz="2000" b="1" dirty="0">
                <a:solidFill>
                  <a:srgbClr val="FFFF00"/>
                </a:solidFill>
              </a:rPr>
              <a:t>и/или реализуемой </a:t>
            </a:r>
            <a:r>
              <a:rPr lang="ru-RU" sz="2000" b="1" u="sng" dirty="0">
                <a:solidFill>
                  <a:srgbClr val="00B0F0"/>
                </a:solidFill>
              </a:rPr>
              <a:t>ПРОДУКЦИИ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" y="455534"/>
            <a:ext cx="1382097" cy="11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25195" y="371703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4. </a:t>
            </a:r>
            <a:r>
              <a:rPr lang="ru-RU" sz="2400" b="1" dirty="0" smtClean="0">
                <a:solidFill>
                  <a:srgbClr val="FFFF00"/>
                </a:solidFill>
              </a:rPr>
              <a:t>качества </a:t>
            </a:r>
            <a:r>
              <a:rPr lang="ru-RU" sz="2400" b="1" dirty="0">
                <a:solidFill>
                  <a:srgbClr val="FFFF00"/>
                </a:solidFill>
              </a:rPr>
              <a:t>готовой </a:t>
            </a:r>
            <a:r>
              <a:rPr lang="ru-RU" sz="2400" b="1" dirty="0" smtClean="0">
                <a:solidFill>
                  <a:srgbClr val="FFFF00"/>
                </a:solidFill>
              </a:rPr>
              <a:t>продукции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solidFill>
                  <a:srgbClr val="FFFF00"/>
                </a:solidFill>
              </a:rPr>
              <a:t>Решение</a:t>
            </a:r>
            <a:r>
              <a:rPr lang="ru-RU" sz="2200" b="1" dirty="0">
                <a:solidFill>
                  <a:srgbClr val="FFFF00"/>
                </a:solidFill>
              </a:rPr>
              <a:t> этой задачи зависит от </a:t>
            </a:r>
            <a:r>
              <a:rPr lang="ru-RU" sz="2200" b="1" u="sng" dirty="0">
                <a:solidFill>
                  <a:srgbClr val="FFFF00"/>
                </a:solidFill>
              </a:rPr>
              <a:t>создания на предприятии </a:t>
            </a:r>
            <a:r>
              <a:rPr lang="ru-RU" sz="2400" b="1" dirty="0">
                <a:solidFill>
                  <a:srgbClr val="00B0F0"/>
                </a:solidFill>
              </a:rPr>
              <a:t>системы контроля</a:t>
            </a:r>
            <a:r>
              <a:rPr lang="ru-RU" sz="22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826" y="2578273"/>
            <a:ext cx="2943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F0"/>
                </a:solidFill>
              </a:rPr>
              <a:t>1.</a:t>
            </a:r>
            <a:r>
              <a:rPr lang="ru-RU" sz="2400" b="1" dirty="0" smtClean="0">
                <a:solidFill>
                  <a:srgbClr val="FFFF00"/>
                </a:solidFill>
              </a:rPr>
              <a:t> качества сырья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3192" y="2952703"/>
            <a:ext cx="486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F0"/>
                </a:solidFill>
              </a:rPr>
              <a:t>2.</a:t>
            </a:r>
            <a:r>
              <a:rPr lang="ru-RU" sz="2400" b="1" dirty="0" smtClean="0">
                <a:solidFill>
                  <a:srgbClr val="FFFF00"/>
                </a:solidFill>
              </a:rPr>
              <a:t> технологических процессов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322035"/>
            <a:ext cx="421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3. </a:t>
            </a:r>
            <a:r>
              <a:rPr lang="ru-RU" sz="2400" b="1" dirty="0" smtClean="0">
                <a:solidFill>
                  <a:srgbClr val="FFFF00"/>
                </a:solidFill>
              </a:rPr>
              <a:t>качества </a:t>
            </a:r>
            <a:r>
              <a:rPr lang="ru-RU" sz="2400" b="1" dirty="0">
                <a:solidFill>
                  <a:srgbClr val="FFFF00"/>
                </a:solidFill>
              </a:rPr>
              <a:t>условий </a:t>
            </a:r>
            <a:r>
              <a:rPr lang="ru-RU" sz="2400" b="1" dirty="0" smtClean="0">
                <a:solidFill>
                  <a:srgbClr val="FFFF00"/>
                </a:solidFill>
              </a:rPr>
              <a:t>труда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3783700"/>
            <a:ext cx="28956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78697"/>
            <a:ext cx="5715000" cy="25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F0"/>
                </a:solidFill>
              </a:rPr>
              <a:t>Раздел № </a:t>
            </a:r>
            <a:r>
              <a:rPr lang="ru-RU" sz="2000" b="1" dirty="0" smtClean="0">
                <a:solidFill>
                  <a:srgbClr val="00B0F0"/>
                </a:solidFill>
              </a:rPr>
              <a:t>7: </a:t>
            </a:r>
            <a:r>
              <a:rPr lang="ru-RU" sz="2000" b="1" dirty="0">
                <a:solidFill>
                  <a:srgbClr val="FFFF00"/>
                </a:solidFill>
              </a:rPr>
              <a:t>Перечень </a:t>
            </a:r>
            <a:r>
              <a:rPr lang="ru-RU" b="1" dirty="0">
                <a:solidFill>
                  <a:srgbClr val="FFFF00"/>
                </a:solidFill>
              </a:rPr>
              <a:t>возможных</a:t>
            </a:r>
            <a:r>
              <a:rPr lang="ru-RU" sz="2000" b="1" dirty="0">
                <a:solidFill>
                  <a:srgbClr val="FFFF00"/>
                </a:solidFill>
              </a:rPr>
              <a:t> аварийных ситуаций, подлежащих обязательному информированию   </a:t>
            </a:r>
            <a:r>
              <a:rPr lang="ru-RU" b="1" dirty="0">
                <a:solidFill>
                  <a:srgbClr val="FFFF00"/>
                </a:solidFill>
              </a:rPr>
              <a:t>населения,  органов самоуправления, государственного санитарно-эпидемиологического надзор</a:t>
            </a:r>
            <a:r>
              <a:rPr lang="ru-RU" sz="2000" b="1" dirty="0">
                <a:solidFill>
                  <a:srgbClr val="FFFF00"/>
                </a:solidFill>
              </a:rPr>
              <a:t>а: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1.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Отсутствие </a:t>
            </a:r>
            <a:r>
              <a:rPr lang="ru-RU" sz="2000" b="1" dirty="0">
                <a:solidFill>
                  <a:srgbClr val="FFFF00"/>
                </a:solidFill>
              </a:rPr>
              <a:t>водоснабжения.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2.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Отсутствие </a:t>
            </a:r>
            <a:r>
              <a:rPr lang="ru-RU" sz="2000" b="1" dirty="0">
                <a:solidFill>
                  <a:srgbClr val="FFFF00"/>
                </a:solidFill>
              </a:rPr>
              <a:t>электроснабжения с выходом из строя технологического и холодильного оборудования.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3.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Аварии </a:t>
            </a:r>
            <a:r>
              <a:rPr lang="ru-RU" sz="2000" b="1" dirty="0">
                <a:solidFill>
                  <a:srgbClr val="FFFF00"/>
                </a:solidFill>
              </a:rPr>
              <a:t>на канализационных сетях с выходом сточных вод в производственные и складские помещения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950468" cy="246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857500" cy="195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38" y="4348298"/>
            <a:ext cx="2601949" cy="224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Раздел № </a:t>
            </a:r>
            <a:r>
              <a:rPr lang="ru-RU" sz="2000" b="1" dirty="0" smtClean="0">
                <a:solidFill>
                  <a:srgbClr val="00B0F0"/>
                </a:solidFill>
              </a:rPr>
              <a:t>8: </a:t>
            </a:r>
            <a:r>
              <a:rPr lang="ru-RU" sz="2000" b="1" dirty="0">
                <a:solidFill>
                  <a:srgbClr val="FFFF00"/>
                </a:solidFill>
              </a:rPr>
              <a:t>Ответственный за визуальный контроль по выполнению </a:t>
            </a:r>
            <a:r>
              <a:rPr lang="ru-RU" sz="2000" b="1" dirty="0" err="1">
                <a:solidFill>
                  <a:srgbClr val="FFFF00"/>
                </a:solidFill>
              </a:rPr>
              <a:t>санитарно</a:t>
            </a:r>
            <a:r>
              <a:rPr lang="ru-RU" sz="2000" b="1" dirty="0">
                <a:solidFill>
                  <a:srgbClr val="FFFF00"/>
                </a:solidFill>
              </a:rPr>
              <a:t> - противоэпидемических  (профилактических) мероприятий за соблюдением санитарных правил, за выработку и реализацию мер, направленных на устранение выявленных нарушений  </a:t>
            </a:r>
            <a:r>
              <a:rPr lang="ru-RU" sz="2000" b="1" dirty="0" smtClean="0">
                <a:solidFill>
                  <a:srgbClr val="FFFF00"/>
                </a:solidFill>
              </a:rPr>
              <a:t>_____________ .</a:t>
            </a:r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Рабочую </a:t>
            </a:r>
            <a:r>
              <a:rPr lang="ru-RU" sz="2000" b="1" dirty="0">
                <a:solidFill>
                  <a:srgbClr val="FFFF00"/>
                </a:solidFill>
              </a:rPr>
              <a:t>программу составил</a:t>
            </a:r>
            <a:r>
              <a:rPr lang="ru-RU" sz="2000" b="1" dirty="0" smtClean="0">
                <a:solidFill>
                  <a:srgbClr val="FFFF00"/>
                </a:solidFill>
              </a:rPr>
              <a:t>: _____________ 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489" y="2867456"/>
            <a:ext cx="8568952" cy="3585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Таким образом выглядит </a:t>
            </a:r>
            <a:r>
              <a:rPr lang="ru-RU" sz="2000" b="1" dirty="0" smtClean="0">
                <a:solidFill>
                  <a:srgbClr val="FF0000"/>
                </a:solidFill>
              </a:rPr>
              <a:t>типовая </a:t>
            </a:r>
            <a:r>
              <a:rPr lang="ru-RU" sz="2000" b="1" dirty="0">
                <a:solidFill>
                  <a:srgbClr val="FF0000"/>
                </a:solidFill>
              </a:rPr>
              <a:t>программа </a:t>
            </a:r>
            <a:r>
              <a:rPr lang="ru-RU" sz="2000" b="1" dirty="0">
                <a:solidFill>
                  <a:srgbClr val="FFFF00"/>
                </a:solidFill>
              </a:rPr>
              <a:t>лабораторно-инструментальных исследований в рамках </a:t>
            </a:r>
            <a:r>
              <a:rPr lang="ru-RU" sz="2000" b="1" dirty="0">
                <a:solidFill>
                  <a:srgbClr val="FF0000"/>
                </a:solidFill>
              </a:rPr>
              <a:t>производственного контроля </a:t>
            </a:r>
            <a:r>
              <a:rPr lang="ru-RU" sz="2000" b="1" dirty="0">
                <a:solidFill>
                  <a:srgbClr val="FFFF00"/>
                </a:solidFill>
              </a:rPr>
              <a:t>на предприятиях </a:t>
            </a:r>
            <a:r>
              <a:rPr lang="ru-RU" sz="2000" b="1" dirty="0">
                <a:solidFill>
                  <a:srgbClr val="FF0000"/>
                </a:solidFill>
              </a:rPr>
              <a:t>мясной </a:t>
            </a:r>
            <a:r>
              <a:rPr lang="ru-RU" sz="2000" b="1" dirty="0" smtClean="0">
                <a:solidFill>
                  <a:srgbClr val="FF0000"/>
                </a:solidFill>
              </a:rPr>
              <a:t>промышленности.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Правильно составленная программа производственного контроля содержит множество индивидуальных сведений о предприятии и является результатом зачастую коллективного труда, как правило, технологов, экологов, специалистов по охране труда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9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33" y="465016"/>
            <a:ext cx="7056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Одним из примеров отсутствия проведения производственного контроля на предприятии  явился случай, произошедший в Краснодарском крае, а именно массовое отравление сотрудников крупной компании.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По результатам эпидемиологического расследования было установлено, что причиной групповой заболеваемости явилось употребление инфицированного сальмонеллой многокомпонентного салата.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После проведенных контрольных лабораторных исследований пищевой продукции был </a:t>
            </a:r>
            <a:r>
              <a:rPr lang="ru-RU" sz="2000" b="1" dirty="0" smtClean="0">
                <a:solidFill>
                  <a:srgbClr val="00B0F0"/>
                </a:solidFill>
              </a:rPr>
              <a:t>выделен возбудитель сальмонеллеза из мяса курицы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В </a:t>
            </a:r>
            <a:r>
              <a:rPr lang="ru-RU" sz="2000" b="1" dirty="0">
                <a:solidFill>
                  <a:srgbClr val="FFFF00"/>
                </a:solidFill>
              </a:rPr>
              <a:t>ходе проверки на предприятии были выявлены многочисленные нарушения санитарного законодательства, а именно не соблюдался режим мытья посуды, дезинфекции инвентаря и оборудования.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0" y="450095"/>
            <a:ext cx="683568" cy="5643199"/>
          </a:xfrm>
          <a:prstGeom prst="leftBrace">
            <a:avLst>
              <a:gd name="adj1" fmla="val 8333"/>
              <a:gd name="adj2" fmla="val 49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912260" y="445168"/>
            <a:ext cx="792088" cy="54082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830805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        Производственный </a:t>
            </a:r>
            <a:r>
              <a:rPr lang="ru-RU" b="1" dirty="0">
                <a:solidFill>
                  <a:srgbClr val="FFFF00"/>
                </a:solidFill>
              </a:rPr>
              <a:t>контроль (контроль за соблюдением санитарных правил и выполнением санитарно-противоэпидемических мероприятий) на данном предприятии существовал номинально, что негативным образом сказалось как на финансовой деятельности компании, так и на её репутации: какой потребитель захочет покупать «заражённое» мясо?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429000"/>
            <a:ext cx="813690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FFFF00"/>
                </a:solidFill>
              </a:rPr>
              <a:t>Этот случай должен стать примером  для добропорядочных производителей</a:t>
            </a:r>
            <a:r>
              <a:rPr lang="ru-RU" sz="2000" b="1" dirty="0" smtClean="0">
                <a:solidFill>
                  <a:srgbClr val="FFFF00"/>
                </a:solidFill>
              </a:rPr>
              <a:t>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легче предупредить! </a:t>
            </a:r>
            <a:r>
              <a:rPr lang="ru-RU" sz="2000" b="1" dirty="0">
                <a:solidFill>
                  <a:srgbClr val="FF0000"/>
                </a:solidFill>
              </a:rPr>
              <a:t>возникновение подобной ситуации, чем ликвидировать её последствия и в дальнейшем её </a:t>
            </a:r>
            <a:r>
              <a:rPr lang="ru-RU" sz="2000" b="1" dirty="0" smtClean="0">
                <a:solidFill>
                  <a:srgbClr val="FF0000"/>
                </a:solidFill>
              </a:rPr>
              <a:t>отголоски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!!!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62943" y="566700"/>
            <a:ext cx="432048" cy="1995284"/>
          </a:xfrm>
          <a:prstGeom prst="leftBrace">
            <a:avLst>
              <a:gd name="adj1" fmla="val 8333"/>
              <a:gd name="adj2" fmla="val 504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435518" y="610130"/>
            <a:ext cx="465652" cy="19952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Консультативную помощь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 безвозмездной основе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</a:rPr>
              <a:t>Вы можете получить: </a:t>
            </a:r>
          </a:p>
          <a:p>
            <a:pPr lvl="0" algn="ctr"/>
            <a:r>
              <a:rPr lang="ru-RU" sz="2400" b="1" dirty="0">
                <a:solidFill>
                  <a:srgbClr val="00B0F0"/>
                </a:solidFill>
              </a:rPr>
              <a:t>по вопросам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</a:rPr>
              <a:t> оформления программ производственного контроля, </a:t>
            </a:r>
          </a:p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каб</a:t>
            </a:r>
            <a:r>
              <a:rPr lang="ru-RU" sz="2400" b="1" dirty="0">
                <a:solidFill>
                  <a:srgbClr val="FFFF00"/>
                </a:solidFill>
              </a:rPr>
              <a:t>. № 7;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тел. (3852) 50-30-79</a:t>
            </a:r>
          </a:p>
          <a:p>
            <a:pPr lvl="0" algn="ctr"/>
            <a:r>
              <a:rPr lang="ru-RU" sz="2400" b="1" dirty="0">
                <a:solidFill>
                  <a:srgbClr val="00B0F0"/>
                </a:solidFill>
              </a:rPr>
              <a:t>по вопросам заключения договора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</a:rPr>
              <a:t>на оказание услуг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</a:rPr>
              <a:t>в рамках производственного контроля</a:t>
            </a:r>
          </a:p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каб</a:t>
            </a:r>
            <a:r>
              <a:rPr lang="ru-RU" sz="2400" b="1" dirty="0">
                <a:solidFill>
                  <a:srgbClr val="FFFF00"/>
                </a:solidFill>
              </a:rPr>
              <a:t>. № 5, 9/1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тел. (3852) 50</a:t>
            </a: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>
                <a:solidFill>
                  <a:srgbClr val="FFFF00"/>
                </a:solidFill>
              </a:rPr>
              <a:t>30</a:t>
            </a: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>
                <a:solidFill>
                  <a:srgbClr val="FFFF00"/>
                </a:solidFill>
              </a:rPr>
              <a:t>42;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50</a:t>
            </a: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>
                <a:solidFill>
                  <a:srgbClr val="FFFF00"/>
                </a:solidFill>
              </a:rPr>
              <a:t>40</a:t>
            </a: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 smtClean="0">
                <a:solidFill>
                  <a:srgbClr val="FFFF00"/>
                </a:solidFill>
              </a:rPr>
              <a:t>73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Переулок Радищева,  50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5026"/>
            <a:ext cx="2460104" cy="17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608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</a:rPr>
              <a:t>       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5534"/>
            <a:ext cx="8640960" cy="957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Грамотно </a:t>
            </a:r>
            <a:r>
              <a:rPr lang="ru-RU" sz="2000" b="1" u="sng" dirty="0">
                <a:solidFill>
                  <a:srgbClr val="C00000"/>
                </a:solidFill>
              </a:rPr>
              <a:t>организованный лабораторный контроль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на производстве, является </a:t>
            </a:r>
            <a:r>
              <a:rPr lang="ru-RU" sz="2000" b="1" u="sng" dirty="0">
                <a:solidFill>
                  <a:srgbClr val="C00000"/>
                </a:solidFill>
              </a:rPr>
              <a:t>гарант</a:t>
            </a:r>
            <a:r>
              <a:rPr lang="ru-RU" sz="2000" b="1" dirty="0">
                <a:solidFill>
                  <a:srgbClr val="FFFF00"/>
                </a:solidFill>
              </a:rPr>
              <a:t>ом </a:t>
            </a:r>
            <a:r>
              <a:rPr lang="ru-RU" sz="2000" b="1" u="sng" dirty="0">
                <a:solidFill>
                  <a:srgbClr val="C00000"/>
                </a:solidFill>
              </a:rPr>
              <a:t>высоких потребительских свойств продукции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8568952" cy="2903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Для этого </a:t>
            </a:r>
            <a:r>
              <a:rPr lang="ru-RU" sz="2000" b="1" dirty="0">
                <a:solidFill>
                  <a:srgbClr val="FFFF00"/>
                </a:solidFill>
              </a:rPr>
              <a:t>на основании требований Федерального закона от 30.03.1999 </a:t>
            </a:r>
            <a:r>
              <a:rPr lang="ru-RU" sz="2000" b="1" dirty="0">
                <a:solidFill>
                  <a:srgbClr val="C00000"/>
                </a:solidFill>
              </a:rPr>
              <a:t>№ 52-ФЗ </a:t>
            </a:r>
            <a:r>
              <a:rPr lang="ru-RU" sz="2000" b="1" dirty="0">
                <a:solidFill>
                  <a:srgbClr val="FFFF00"/>
                </a:solidFill>
              </a:rPr>
              <a:t>«О санитарно- эпидемиологическом благополучии населения», Федерального закона от 02.01.2000 </a:t>
            </a:r>
            <a:r>
              <a:rPr lang="ru-RU" sz="2000" b="1" dirty="0">
                <a:solidFill>
                  <a:srgbClr val="C00000"/>
                </a:solidFill>
              </a:rPr>
              <a:t>№ 29-ФЗ </a:t>
            </a:r>
            <a:r>
              <a:rPr lang="ru-RU" sz="2000" b="1" dirty="0">
                <a:solidFill>
                  <a:srgbClr val="FFFF00"/>
                </a:solidFill>
              </a:rPr>
              <a:t>«О качестве и безопасности пищевых продуктов», технических регламентов, санитарных правил и норм специалистами предприятий </a:t>
            </a:r>
            <a:r>
              <a:rPr lang="ru-RU" sz="2000" b="1" dirty="0">
                <a:solidFill>
                  <a:srgbClr val="C00000"/>
                </a:solidFill>
              </a:rPr>
              <a:t>разрабатывается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Программа </a:t>
            </a:r>
            <a:r>
              <a:rPr lang="ru-RU" sz="2000" b="1" u="sng" dirty="0">
                <a:solidFill>
                  <a:srgbClr val="C00000"/>
                </a:solidFill>
              </a:rPr>
              <a:t>производственного контроля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(</a:t>
            </a:r>
            <a:r>
              <a:rPr lang="ru-RU" sz="2000" b="1" dirty="0">
                <a:solidFill>
                  <a:srgbClr val="FFFF00"/>
                </a:solidFill>
              </a:rPr>
              <a:t>далее по тексту - ППК). 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1675" y="5157192"/>
            <a:ext cx="7416824" cy="1497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FFFF00"/>
                </a:solidFill>
              </a:rPr>
              <a:t>ППК регламентирует схему обеспечивающую контроль над качеством и безопасностью продукции в процессе её производства, хранения, транспортировки и реализации.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907348" y="141277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07348" y="4676467"/>
            <a:ext cx="484632" cy="454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23578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FFFF00"/>
                </a:solidFill>
              </a:rPr>
              <a:t>Контроль</a:t>
            </a:r>
            <a:r>
              <a:rPr lang="ru-RU" sz="2000" b="1" dirty="0">
                <a:solidFill>
                  <a:srgbClr val="FFFF00"/>
                </a:solidFill>
              </a:rPr>
              <a:t> осуществляется </a:t>
            </a:r>
            <a:r>
              <a:rPr lang="ru-RU" sz="2000" b="1" u="sng" dirty="0">
                <a:solidFill>
                  <a:srgbClr val="FFFF00"/>
                </a:solidFill>
              </a:rPr>
              <a:t>посредствам проведения лабораторных исследований</a:t>
            </a:r>
            <a:r>
              <a:rPr lang="ru-RU" sz="2000" b="1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53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2644" y="1245542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1.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Сырья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56111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2.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Материалов </a:t>
            </a:r>
            <a:r>
              <a:rPr lang="ru-RU" sz="2000" b="1" dirty="0">
                <a:solidFill>
                  <a:srgbClr val="FFFF00"/>
                </a:solidFill>
              </a:rPr>
              <a:t>используемых для производства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26900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3. </a:t>
            </a:r>
            <a:r>
              <a:rPr lang="ru-RU" sz="2000" b="1" dirty="0" smtClean="0">
                <a:solidFill>
                  <a:srgbClr val="FFFF00"/>
                </a:solidFill>
              </a:rPr>
              <a:t>Готовой продукции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8" y="2717420"/>
            <a:ext cx="8064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FF00"/>
                </a:solidFill>
              </a:rPr>
              <a:t>Так же немаловажными </a:t>
            </a:r>
            <a:r>
              <a:rPr lang="ru-RU" sz="2000" b="1" u="sng" dirty="0">
                <a:solidFill>
                  <a:srgbClr val="FFFF00"/>
                </a:solidFill>
              </a:rPr>
              <a:t>функциями</a:t>
            </a:r>
            <a:r>
              <a:rPr lang="ru-RU" sz="2000" b="1" dirty="0">
                <a:solidFill>
                  <a:srgbClr val="FFFF00"/>
                </a:solidFill>
              </a:rPr>
              <a:t> производственного контроля </a:t>
            </a:r>
            <a:r>
              <a:rPr lang="ru-RU" sz="2000" b="1" dirty="0" smtClean="0">
                <a:solidFill>
                  <a:srgbClr val="FFFF00"/>
                </a:solidFill>
              </a:rPr>
              <a:t>остаются: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18" y="357301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1. </a:t>
            </a:r>
            <a:r>
              <a:rPr lang="ru-RU" sz="2000" b="1" dirty="0">
                <a:solidFill>
                  <a:srgbClr val="FFFF00"/>
                </a:solidFill>
              </a:rPr>
              <a:t>организация безопасной работы персонала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0402" y="3219073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2. </a:t>
            </a:r>
            <a:r>
              <a:rPr lang="ru-RU" sz="2000" b="1" dirty="0" smtClean="0">
                <a:solidFill>
                  <a:srgbClr val="FFFF00"/>
                </a:solidFill>
              </a:rPr>
              <a:t>поднятие </a:t>
            </a:r>
            <a:r>
              <a:rPr lang="ru-RU" sz="2000" b="1" dirty="0">
                <a:solidFill>
                  <a:srgbClr val="FFFF00"/>
                </a:solidFill>
              </a:rPr>
              <a:t>уровня доверия </a:t>
            </a:r>
            <a:r>
              <a:rPr lang="ru-RU" sz="2000" b="1" dirty="0" smtClean="0">
                <a:solidFill>
                  <a:srgbClr val="FFFF00"/>
                </a:solidFill>
              </a:rPr>
              <a:t>клиентов 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883" y="5445224"/>
            <a:ext cx="82089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ППК накладывает </a:t>
            </a:r>
            <a:r>
              <a:rPr lang="ru-RU" b="1" dirty="0">
                <a:solidFill>
                  <a:srgbClr val="FFFF00"/>
                </a:solidFill>
              </a:rPr>
              <a:t>определенные </a:t>
            </a:r>
            <a:r>
              <a:rPr lang="ru-RU" b="1" dirty="0">
                <a:solidFill>
                  <a:srgbClr val="C00000"/>
                </a:solidFill>
              </a:rPr>
              <a:t>обязанности</a:t>
            </a:r>
            <a:r>
              <a:rPr lang="ru-RU" b="1" dirty="0">
                <a:solidFill>
                  <a:srgbClr val="FFFF00"/>
                </a:solidFill>
              </a:rPr>
              <a:t> на лиц ответственных </a:t>
            </a:r>
            <a:r>
              <a:rPr lang="ru-RU" b="1" dirty="0">
                <a:solidFill>
                  <a:srgbClr val="C00000"/>
                </a:solidFill>
              </a:rPr>
              <a:t>за её соблюдение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а также </a:t>
            </a:r>
            <a:r>
              <a:rPr lang="ru-RU" b="1" dirty="0">
                <a:solidFill>
                  <a:srgbClr val="FFFF00"/>
                </a:solidFill>
              </a:rPr>
              <a:t>предусматривает ответственность </a:t>
            </a:r>
            <a:r>
              <a:rPr lang="ru-RU" b="1" dirty="0">
                <a:solidFill>
                  <a:srgbClr val="C00000"/>
                </a:solidFill>
              </a:rPr>
              <a:t>за несоблюдение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24" y="3140967"/>
            <a:ext cx="20669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4191"/>
            <a:ext cx="2754045" cy="12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4225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ППК </a:t>
            </a:r>
            <a:r>
              <a:rPr lang="ru-RU" sz="2000" b="1" dirty="0">
                <a:solidFill>
                  <a:srgbClr val="FFFF00"/>
                </a:solidFill>
              </a:rPr>
              <a:t>разрабатывается в строгом соответствии с действующими нормативно техническими документами, а также действующего законодательства.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 smtClean="0">
                <a:solidFill>
                  <a:srgbClr val="00B0F0"/>
                </a:solidFill>
              </a:rPr>
              <a:t>Раздел </a:t>
            </a:r>
            <a:r>
              <a:rPr lang="ru-RU" sz="2000" b="1" dirty="0">
                <a:solidFill>
                  <a:srgbClr val="00B0F0"/>
                </a:solidFill>
              </a:rPr>
              <a:t>№1 ППК </a:t>
            </a:r>
            <a:r>
              <a:rPr lang="ru-RU" sz="2000" b="1" dirty="0">
                <a:solidFill>
                  <a:srgbClr val="FFFF00"/>
                </a:solidFill>
              </a:rPr>
              <a:t>содержит «</a:t>
            </a:r>
            <a:r>
              <a:rPr lang="ru-RU" sz="2000" b="1" u="sng" dirty="0">
                <a:solidFill>
                  <a:srgbClr val="FFFF00"/>
                </a:solidFill>
              </a:rPr>
              <a:t>Перечень официальных документов, соответствующих осуществляемой деятельности</a:t>
            </a:r>
            <a:r>
              <a:rPr lang="ru-RU" sz="2000" b="1" dirty="0">
                <a:solidFill>
                  <a:srgbClr val="FFFF00"/>
                </a:solidFill>
              </a:rPr>
              <a:t>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56490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FF00"/>
                </a:solidFill>
              </a:rPr>
              <a:t>Например </a:t>
            </a:r>
            <a:r>
              <a:rPr lang="ru-RU" sz="2000" b="1" dirty="0">
                <a:solidFill>
                  <a:srgbClr val="00B0F0"/>
                </a:solidFill>
              </a:rPr>
              <a:t>для мясоперерабатывающего </a:t>
            </a:r>
            <a:r>
              <a:rPr lang="ru-RU" sz="2000" b="1" dirty="0">
                <a:solidFill>
                  <a:srgbClr val="FFFF00"/>
                </a:solidFill>
              </a:rPr>
              <a:t>предприятия </a:t>
            </a:r>
            <a:r>
              <a:rPr lang="ru-RU" sz="2000" b="1" dirty="0">
                <a:solidFill>
                  <a:srgbClr val="00B0F0"/>
                </a:solidFill>
              </a:rPr>
              <a:t>это</a:t>
            </a:r>
            <a:r>
              <a:rPr lang="ru-RU" sz="20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996" y="3573016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1.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Технический </a:t>
            </a:r>
            <a:r>
              <a:rPr lang="ru-RU" b="1" i="1" dirty="0">
                <a:solidFill>
                  <a:srgbClr val="FFFF00"/>
                </a:solidFill>
              </a:rPr>
              <a:t>Регламент Таможенного союза «О безопасности  мяса и мясной продукции» </a:t>
            </a:r>
            <a:r>
              <a:rPr lang="ru-RU" b="1" i="1" dirty="0">
                <a:solidFill>
                  <a:srgbClr val="00B0F0"/>
                </a:solidFill>
              </a:rPr>
              <a:t>ТР ТС 034/2013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2.</a:t>
            </a:r>
            <a:r>
              <a:rPr lang="ru-RU" b="1" i="1" dirty="0">
                <a:solidFill>
                  <a:srgbClr val="FFFF00"/>
                </a:solidFill>
              </a:rPr>
              <a:t>	Технический Регламент Таможенного союза «О безопасности пищевой продукции» </a:t>
            </a:r>
            <a:r>
              <a:rPr lang="ru-RU" b="1" i="1" dirty="0">
                <a:solidFill>
                  <a:srgbClr val="00B0F0"/>
                </a:solidFill>
              </a:rPr>
              <a:t>ТР ТС 021/2011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3.	</a:t>
            </a:r>
            <a:r>
              <a:rPr lang="ru-RU" b="1" i="1" dirty="0" smtClean="0">
                <a:solidFill>
                  <a:srgbClr val="FFFF00"/>
                </a:solidFill>
              </a:rPr>
              <a:t>Правила </a:t>
            </a:r>
            <a:r>
              <a:rPr lang="ru-RU" b="1" i="1" dirty="0">
                <a:solidFill>
                  <a:srgbClr val="FFFF00"/>
                </a:solidFill>
              </a:rPr>
              <a:t>проведения дезинфекции и </a:t>
            </a:r>
            <a:r>
              <a:rPr lang="ru-RU" b="1" i="1" dirty="0" err="1">
                <a:solidFill>
                  <a:srgbClr val="FFFF00"/>
                </a:solidFill>
              </a:rPr>
              <a:t>дезинвазии</a:t>
            </a:r>
            <a:r>
              <a:rPr lang="ru-RU" b="1" i="1" dirty="0">
                <a:solidFill>
                  <a:srgbClr val="FFFF00"/>
                </a:solidFill>
              </a:rPr>
              <a:t> объектов государственного ветеринарного надзора № 13-5-2/0525 утв.15.07.2002г.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4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r>
              <a:rPr lang="ru-RU" b="1" i="1" dirty="0">
                <a:solidFill>
                  <a:srgbClr val="FFFF00"/>
                </a:solidFill>
              </a:rPr>
              <a:t>	Инструкция по мойке и </a:t>
            </a:r>
            <a:r>
              <a:rPr lang="ru-RU" b="1" i="1" dirty="0" err="1">
                <a:solidFill>
                  <a:srgbClr val="FFFF00"/>
                </a:solidFill>
              </a:rPr>
              <a:t>проф.дезинфекции</a:t>
            </a:r>
            <a:r>
              <a:rPr lang="ru-RU" b="1" i="1" dirty="0">
                <a:solidFill>
                  <a:srgbClr val="FFFF00"/>
                </a:solidFill>
              </a:rPr>
              <a:t> на предприятии мясной и птицеперерабатывающей промышленности № 123-5/990-11.</a:t>
            </a:r>
          </a:p>
        </p:txBody>
      </p:sp>
    </p:spTree>
    <p:extLst>
      <p:ext uri="{BB962C8B-B14F-4D97-AF65-F5344CB8AC3E}">
        <p14:creationId xmlns:p14="http://schemas.microsoft.com/office/powerpoint/2010/main" val="6420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910" y="242015"/>
            <a:ext cx="90363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5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Инструкция </a:t>
            </a:r>
            <a:r>
              <a:rPr lang="ru-RU" b="1" i="1" dirty="0">
                <a:solidFill>
                  <a:srgbClr val="FFFF00"/>
                </a:solidFill>
              </a:rPr>
              <a:t>по порядку и периодичности контроля за содержанием  микробиологических и химических загрязнителей в мясе, птице, яйцах и продуктах их переработки № 1400/1751 от 22.06.00г.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6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r>
              <a:rPr lang="ru-RU" b="1" i="1" dirty="0">
                <a:solidFill>
                  <a:srgbClr val="00B0F0"/>
                </a:solidFill>
              </a:rPr>
              <a:t>	СанПиН 2.3.2.1324-03 </a:t>
            </a:r>
            <a:r>
              <a:rPr lang="ru-RU" b="1" i="1" dirty="0">
                <a:solidFill>
                  <a:srgbClr val="FFFF00"/>
                </a:solidFill>
              </a:rPr>
              <a:t>«Гигиенические требования к срокам годности и условиям хранения пищевых продуктов».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7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r>
              <a:rPr lang="ru-RU" b="1" i="1" dirty="0">
                <a:solidFill>
                  <a:srgbClr val="00B0F0"/>
                </a:solidFill>
              </a:rPr>
              <a:t>	СанПиН 3.2.3.3215-14  </a:t>
            </a:r>
            <a:r>
              <a:rPr lang="ru-RU" b="1" i="1" dirty="0">
                <a:solidFill>
                  <a:srgbClr val="FFFF00"/>
                </a:solidFill>
              </a:rPr>
              <a:t>«Профилактика паразитарных заболеваний на территории Российской Федерации»;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8.</a:t>
            </a:r>
            <a:r>
              <a:rPr lang="ru-RU" b="1" i="1" dirty="0">
                <a:solidFill>
                  <a:srgbClr val="00B0F0"/>
                </a:solidFill>
              </a:rPr>
              <a:t>	ГН 2.3.3.972-00 </a:t>
            </a:r>
            <a:r>
              <a:rPr lang="ru-RU" b="1" i="1" dirty="0">
                <a:solidFill>
                  <a:srgbClr val="FFFF00"/>
                </a:solidFill>
              </a:rPr>
              <a:t>«ПДК химических веществ, выделяющихся из материалов, контактирующих с пищевыми продуктами».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9.</a:t>
            </a:r>
            <a:r>
              <a:rPr lang="ru-RU" b="1" i="1" dirty="0">
                <a:solidFill>
                  <a:srgbClr val="00B0F0"/>
                </a:solidFill>
              </a:rPr>
              <a:t>	СП 1.1.1058-01 </a:t>
            </a:r>
            <a:r>
              <a:rPr lang="ru-RU" b="1" i="1" dirty="0">
                <a:solidFill>
                  <a:srgbClr val="FFFF00"/>
                </a:solidFill>
              </a:rPr>
              <a:t>«Организация  и  проведение  производственного   контроля за  соблюдением правил и выполнением санитарно-противоэпидемических мероприятий»;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10.</a:t>
            </a:r>
            <a:r>
              <a:rPr lang="ru-RU" b="1" i="1" dirty="0">
                <a:solidFill>
                  <a:srgbClr val="FFFF00"/>
                </a:solidFill>
              </a:rPr>
              <a:t>	СанПиН 2.2.4.3359-16 «Санитарно-эпидемиологические требования к физическим факторам на рабочих местах».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11.</a:t>
            </a:r>
            <a:r>
              <a:rPr lang="ru-RU" b="1" i="1" dirty="0">
                <a:solidFill>
                  <a:srgbClr val="FFFF00"/>
                </a:solidFill>
              </a:rPr>
              <a:t>	СанПиН 2.2.2/2.4.1340-03 «Гигиенические требования к персональным ЭВМ и организации работы»;  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12.</a:t>
            </a:r>
            <a:r>
              <a:rPr lang="ru-RU" b="1" i="1" dirty="0">
                <a:solidFill>
                  <a:srgbClr val="FFFF00"/>
                </a:solidFill>
              </a:rPr>
              <a:t>	ГН 2.1.6.3492-17 Предельно допустимые концентрации (ПДК) загрязняющих веществ в атмосферном воздухе городских и сельских поселений.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13.</a:t>
            </a:r>
            <a:r>
              <a:rPr lang="ru-RU" b="1" i="1" dirty="0">
                <a:solidFill>
                  <a:srgbClr val="FFFF00"/>
                </a:solidFill>
              </a:rPr>
              <a:t>	СН 2.2.4/2.1.8.566-96 «Производственная вибрация. Вибрация в помещениях жилых и общественных зданий».</a:t>
            </a:r>
          </a:p>
        </p:txBody>
      </p:sp>
    </p:spTree>
    <p:extLst>
      <p:ext uri="{BB962C8B-B14F-4D97-AF65-F5344CB8AC3E}">
        <p14:creationId xmlns:p14="http://schemas.microsoft.com/office/powerpoint/2010/main" val="40811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5553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14.</a:t>
            </a:r>
            <a:r>
              <a:rPr lang="ru-RU" b="1" i="1" dirty="0">
                <a:solidFill>
                  <a:srgbClr val="FFFF00"/>
                </a:solidFill>
              </a:rPr>
              <a:t>	Приказ </a:t>
            </a:r>
            <a:r>
              <a:rPr lang="ru-RU" b="1" i="1" dirty="0" err="1">
                <a:solidFill>
                  <a:srgbClr val="FFFF00"/>
                </a:solidFill>
              </a:rPr>
              <a:t>Минздравсоцразвития</a:t>
            </a:r>
            <a:r>
              <a:rPr lang="ru-RU" b="1" i="1" dirty="0">
                <a:solidFill>
                  <a:srgbClr val="FFFF00"/>
                </a:solidFill>
              </a:rPr>
              <a:t> РФ от </a:t>
            </a:r>
            <a:r>
              <a:rPr lang="ru-RU" b="1" i="1" dirty="0">
                <a:solidFill>
                  <a:srgbClr val="00B0F0"/>
                </a:solidFill>
              </a:rPr>
              <a:t>12.04.2011г.№ 302н </a:t>
            </a:r>
            <a:r>
              <a:rPr lang="ru-RU" sz="1600" b="1" i="1" dirty="0">
                <a:solidFill>
                  <a:srgbClr val="FFFF00"/>
                </a:solidFill>
              </a:rPr>
              <a:t>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тяжёлых работах и на работах с вредными и (или) опасными условиями труда».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15.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Федеральный </a:t>
            </a:r>
            <a:r>
              <a:rPr lang="ru-RU" b="1" i="1" dirty="0">
                <a:solidFill>
                  <a:srgbClr val="FFFF00"/>
                </a:solidFill>
              </a:rPr>
              <a:t>Закон </a:t>
            </a:r>
            <a:r>
              <a:rPr lang="ru-RU" b="1" i="1" dirty="0">
                <a:solidFill>
                  <a:srgbClr val="00B0F0"/>
                </a:solidFill>
              </a:rPr>
              <a:t>№ 52-ФЗ от 29.03.1999 г. </a:t>
            </a:r>
            <a:r>
              <a:rPr lang="ru-RU" b="1" i="1" dirty="0">
                <a:solidFill>
                  <a:srgbClr val="FFFF00"/>
                </a:solidFill>
              </a:rPr>
              <a:t>«О санитарно-эпидемиологическом благополучии населения»;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16.</a:t>
            </a:r>
            <a:r>
              <a:rPr lang="ru-RU" b="1" i="1" dirty="0" smtClean="0">
                <a:solidFill>
                  <a:srgbClr val="FFFF00"/>
                </a:solidFill>
              </a:rPr>
              <a:t> Федеральный </a:t>
            </a:r>
            <a:r>
              <a:rPr lang="ru-RU" b="1" i="1" dirty="0">
                <a:solidFill>
                  <a:srgbClr val="FFFF00"/>
                </a:solidFill>
              </a:rPr>
              <a:t>Закон </a:t>
            </a:r>
            <a:r>
              <a:rPr lang="ru-RU" b="1" i="1" dirty="0">
                <a:solidFill>
                  <a:srgbClr val="00B0F0"/>
                </a:solidFill>
              </a:rPr>
              <a:t>№ </a:t>
            </a:r>
            <a:r>
              <a:rPr lang="ru-RU" b="1" i="1" dirty="0" smtClean="0">
                <a:solidFill>
                  <a:srgbClr val="00B0F0"/>
                </a:solidFill>
              </a:rPr>
              <a:t>29-ФЗ </a:t>
            </a:r>
            <a:r>
              <a:rPr lang="ru-RU" b="1" i="1" dirty="0">
                <a:solidFill>
                  <a:srgbClr val="00B0F0"/>
                </a:solidFill>
              </a:rPr>
              <a:t>от 02.01.2000 г.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«О качестве и безопасности пищевых продуктов»;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17.</a:t>
            </a:r>
            <a:r>
              <a:rPr lang="ru-RU" b="1" i="1" dirty="0" smtClean="0">
                <a:solidFill>
                  <a:srgbClr val="FFFF00"/>
                </a:solidFill>
              </a:rPr>
              <a:t> «О </a:t>
            </a:r>
            <a:r>
              <a:rPr lang="ru-RU" b="1" i="1" dirty="0">
                <a:solidFill>
                  <a:srgbClr val="FFFF00"/>
                </a:solidFill>
              </a:rPr>
              <a:t>безопасности упаковки</a:t>
            </a:r>
            <a:r>
              <a:rPr lang="ru-RU" b="1" i="1" dirty="0" smtClean="0">
                <a:solidFill>
                  <a:srgbClr val="FFFF00"/>
                </a:solidFill>
              </a:rPr>
              <a:t>» </a:t>
            </a:r>
            <a:r>
              <a:rPr lang="ru-RU" b="1" i="1" dirty="0" smtClean="0">
                <a:solidFill>
                  <a:srgbClr val="00B0F0"/>
                </a:solidFill>
              </a:rPr>
              <a:t>ТР ТС 005/2011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18. </a:t>
            </a:r>
            <a:r>
              <a:rPr lang="ru-RU" b="1" i="1" dirty="0" smtClean="0">
                <a:solidFill>
                  <a:srgbClr val="FFFF00"/>
                </a:solidFill>
              </a:rPr>
              <a:t>«</a:t>
            </a:r>
            <a:r>
              <a:rPr lang="ru-RU" b="1" i="1" dirty="0">
                <a:solidFill>
                  <a:srgbClr val="FFFF00"/>
                </a:solidFill>
              </a:rPr>
              <a:t>Пищевая продукция в части её маркировки</a:t>
            </a:r>
            <a:r>
              <a:rPr lang="ru-RU" b="1" i="1" dirty="0" smtClean="0">
                <a:solidFill>
                  <a:srgbClr val="FFFF00"/>
                </a:solidFill>
              </a:rPr>
              <a:t>» </a:t>
            </a:r>
            <a:r>
              <a:rPr lang="ru-RU" b="1" i="1" dirty="0" smtClean="0">
                <a:solidFill>
                  <a:srgbClr val="00B0F0"/>
                </a:solidFill>
              </a:rPr>
              <a:t>ТР ТС 022/2011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19.</a:t>
            </a:r>
            <a:r>
              <a:rPr lang="ru-RU" b="1" i="1" dirty="0" smtClean="0">
                <a:solidFill>
                  <a:srgbClr val="FFFF00"/>
                </a:solidFill>
              </a:rPr>
              <a:t> «</a:t>
            </a:r>
            <a:r>
              <a:rPr lang="ru-RU" b="1" i="1" dirty="0">
                <a:solidFill>
                  <a:srgbClr val="FFFF00"/>
                </a:solidFill>
              </a:rPr>
              <a:t>Санитарно-эпидемиологические требования к проведению дератизации</a:t>
            </a:r>
            <a:r>
              <a:rPr lang="ru-RU" b="1" i="1" dirty="0" smtClean="0">
                <a:solidFill>
                  <a:srgbClr val="FFFF00"/>
                </a:solidFill>
              </a:rPr>
              <a:t>»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СП 3.5.3.1129-02 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20.</a:t>
            </a:r>
            <a:r>
              <a:rPr lang="ru-RU" b="1" i="1" dirty="0" smtClean="0">
                <a:solidFill>
                  <a:srgbClr val="FFFF00"/>
                </a:solidFill>
              </a:rPr>
              <a:t> «</a:t>
            </a:r>
            <a:r>
              <a:rPr lang="ru-RU" b="1" i="1" dirty="0">
                <a:solidFill>
                  <a:srgbClr val="FFFF00"/>
                </a:solidFill>
              </a:rPr>
              <a:t>Санитарные правила для холодильников</a:t>
            </a:r>
            <a:r>
              <a:rPr lang="ru-RU" b="1" i="1" dirty="0" smtClean="0">
                <a:solidFill>
                  <a:srgbClr val="FFFF00"/>
                </a:solidFill>
              </a:rPr>
              <a:t>»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СП  4695-88 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endParaRPr lang="ru-RU" b="1" i="1" dirty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21.  НТД </a:t>
            </a:r>
            <a:r>
              <a:rPr lang="ru-RU" b="1" i="1" dirty="0">
                <a:solidFill>
                  <a:srgbClr val="00B0F0"/>
                </a:solidFill>
              </a:rPr>
              <a:t>на выпускаемую продукцию …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244080" cy="1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5553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Важнейшим </a:t>
            </a:r>
            <a:r>
              <a:rPr lang="ru-RU" sz="2000" b="1" dirty="0">
                <a:solidFill>
                  <a:srgbClr val="FFFF00"/>
                </a:solidFill>
              </a:rPr>
              <a:t>условием выпуска доброкачественных мяса и мясных продуктов является неукоснительное выполнение установленных санитарных </a:t>
            </a:r>
            <a:r>
              <a:rPr lang="ru-RU" sz="2000" b="1" dirty="0" smtClean="0">
                <a:solidFill>
                  <a:srgbClr val="FFFF00"/>
                </a:solidFill>
              </a:rPr>
              <a:t>требований на </a:t>
            </a:r>
            <a:r>
              <a:rPr lang="ru-RU" sz="2000" b="1" dirty="0">
                <a:solidFill>
                  <a:srgbClr val="FFFF00"/>
                </a:solidFill>
              </a:rPr>
              <a:t>предприятиях мясной промышленности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4087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Нормативные документы </a:t>
            </a:r>
            <a:r>
              <a:rPr lang="ru-RU" sz="2000" b="1" dirty="0" smtClean="0">
                <a:solidFill>
                  <a:srgbClr val="FFFF00"/>
                </a:solidFill>
              </a:rPr>
              <a:t>определяют </a:t>
            </a:r>
            <a:r>
              <a:rPr lang="ru-RU" sz="2000" b="1" dirty="0">
                <a:solidFill>
                  <a:srgbClr val="FFFF00"/>
                </a:solidFill>
              </a:rPr>
              <a:t>гигиенические и ветеринарно-санитарные требования по содержанию и эксплуатации предприятий мясной промышленности.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293096"/>
            <a:ext cx="486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FF00"/>
                </a:solidFill>
              </a:rPr>
              <a:t>Они направленны на обеспечение выпуска доброкачественной пищевой, кормовой и технической продукции, а также на предупреждение инфекционных заболеваний и пищевых отравлений.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53436"/>
            <a:ext cx="295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9464"/>
            <a:ext cx="3408040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97"/>
            <a:ext cx="543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412" y="298156"/>
            <a:ext cx="82130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Нормативные документы (</a:t>
            </a:r>
            <a:r>
              <a:rPr lang="ru-RU" sz="2000" b="1" dirty="0" smtClean="0">
                <a:solidFill>
                  <a:srgbClr val="00B0F0"/>
                </a:solidFill>
              </a:rPr>
              <a:t>ТР ТС 034/2013</a:t>
            </a:r>
            <a:r>
              <a:rPr lang="ru-RU" sz="2000" b="1" dirty="0" smtClean="0">
                <a:solidFill>
                  <a:srgbClr val="FFFF00"/>
                </a:solidFill>
              </a:rPr>
              <a:t>) устанавливают </a:t>
            </a:r>
            <a:r>
              <a:rPr lang="ru-RU" sz="2000" b="1" dirty="0">
                <a:solidFill>
                  <a:srgbClr val="FFFF00"/>
                </a:solidFill>
              </a:rPr>
              <a:t>обязательные для применения и исполнения </a:t>
            </a:r>
            <a:r>
              <a:rPr lang="ru-RU" sz="2000" b="1" dirty="0" smtClean="0">
                <a:solidFill>
                  <a:srgbClr val="FFFF00"/>
                </a:solidFill>
              </a:rPr>
              <a:t>требования к: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п. V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безопасности к продуктам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продукции;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п. VI.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к процессам производства продуктов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п.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VII.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к продуктам убоя и процессам их </a:t>
            </a:r>
            <a:r>
              <a:rPr lang="ru-RU" sz="2000" b="1" dirty="0" smtClean="0">
                <a:solidFill>
                  <a:srgbClr val="FFFF00"/>
                </a:solidFill>
              </a:rPr>
              <a:t>производства;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VIII.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к мясной продукции и процессам ее </a:t>
            </a:r>
            <a:r>
              <a:rPr lang="ru-RU" sz="2000" b="1" dirty="0" smtClean="0">
                <a:solidFill>
                  <a:srgbClr val="FFFF00"/>
                </a:solidFill>
              </a:rPr>
              <a:t>производства;   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IX</a:t>
            </a:r>
            <a:r>
              <a:rPr lang="ru-RU" sz="2000" b="1" dirty="0" smtClean="0">
                <a:solidFill>
                  <a:srgbClr val="00B0F0"/>
                </a:solidFill>
              </a:rPr>
              <a:t>. </a:t>
            </a:r>
            <a:r>
              <a:rPr lang="ru-RU" sz="2000" b="1" dirty="0" smtClean="0">
                <a:solidFill>
                  <a:srgbClr val="FFFF00"/>
                </a:solidFill>
              </a:rPr>
              <a:t>…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к </a:t>
            </a:r>
            <a:r>
              <a:rPr lang="ru-RU" sz="2000" b="1" dirty="0">
                <a:solidFill>
                  <a:srgbClr val="FFFF00"/>
                </a:solidFill>
              </a:rPr>
              <a:t>процессам хранения, перевозки, реализации и утилизации продуктов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продукции;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X.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к упаковке продуктов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XI. </a:t>
            </a:r>
            <a:r>
              <a:rPr lang="ru-RU" sz="2000" b="1" dirty="0" smtClean="0">
                <a:solidFill>
                  <a:srgbClr val="FFFF00"/>
                </a:solidFill>
              </a:rPr>
              <a:t>… </a:t>
            </a:r>
            <a:r>
              <a:rPr lang="ru-RU" sz="2000" b="1" dirty="0">
                <a:solidFill>
                  <a:srgbClr val="FFFF00"/>
                </a:solidFill>
              </a:rPr>
              <a:t>к маркировке продуктов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XII. </a:t>
            </a:r>
            <a:r>
              <a:rPr lang="ru-RU" sz="2000" b="1" dirty="0" smtClean="0">
                <a:solidFill>
                  <a:srgbClr val="FFFF00"/>
                </a:solidFill>
              </a:rPr>
              <a:t>Обеспечению </a:t>
            </a:r>
            <a:r>
              <a:rPr lang="ru-RU" sz="2000" b="1" dirty="0">
                <a:solidFill>
                  <a:srgbClr val="FFFF00"/>
                </a:solidFill>
              </a:rPr>
              <a:t>соответствия продуктов убоя и мясной продукции требованиям </a:t>
            </a:r>
            <a:r>
              <a:rPr lang="ru-RU" sz="2000" b="1" dirty="0" smtClean="0">
                <a:solidFill>
                  <a:srgbClr val="FFFF00"/>
                </a:solidFill>
              </a:rPr>
              <a:t>безопасности;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п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  <a:r>
              <a:rPr lang="en-US" sz="2000" b="1" dirty="0">
                <a:solidFill>
                  <a:srgbClr val="00B0F0"/>
                </a:solidFill>
              </a:rPr>
              <a:t>XIII</a:t>
            </a:r>
            <a:r>
              <a:rPr lang="en-US" sz="2000" b="1" dirty="0" smtClean="0">
                <a:solidFill>
                  <a:srgbClr val="00B0F0"/>
                </a:solidFill>
              </a:rPr>
              <a:t>.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Оценке </a:t>
            </a:r>
            <a:r>
              <a:rPr lang="ru-RU" sz="2000" b="1" dirty="0">
                <a:solidFill>
                  <a:srgbClr val="FFFF00"/>
                </a:solidFill>
              </a:rPr>
              <a:t>(подтверждение) соответствия продуктов убоя и мясной </a:t>
            </a:r>
            <a:r>
              <a:rPr lang="ru-RU" sz="2000" b="1" dirty="0" smtClean="0">
                <a:solidFill>
                  <a:srgbClr val="FFFF00"/>
                </a:solidFill>
              </a:rPr>
              <a:t>продукции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2448272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1099</TotalTime>
  <Words>1479</Words>
  <Application>Microsoft Office PowerPoint</Application>
  <PresentationFormat>Экран (4:3)</PresentationFormat>
  <Paragraphs>230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OtborProb_03</dc:creator>
  <cp:lastModifiedBy>OtborProb_03</cp:lastModifiedBy>
  <cp:revision>84</cp:revision>
  <cp:lastPrinted>2019-05-20T09:39:51Z</cp:lastPrinted>
  <dcterms:created xsi:type="dcterms:W3CDTF">2018-12-11T01:56:13Z</dcterms:created>
  <dcterms:modified xsi:type="dcterms:W3CDTF">2019-06-05T04:11:47Z</dcterms:modified>
</cp:coreProperties>
</file>